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8" r:id="rId4"/>
    <p:sldId id="267" r:id="rId5"/>
    <p:sldId id="269" r:id="rId6"/>
    <p:sldId id="270" r:id="rId7"/>
    <p:sldId id="271" r:id="rId8"/>
    <p:sldId id="265" r:id="rId9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789"/>
    <a:srgbClr val="C2E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 varScale="1">
        <p:scale>
          <a:sx n="109" d="100"/>
          <a:sy n="109" d="100"/>
        </p:scale>
        <p:origin x="17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5EAEE61-4A26-4037-98B1-A4E9BDEF6FA8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915F8DB-0C5C-435C-BDD4-B15E1FC2E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058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5F8DB-0C5C-435C-BDD4-B15E1FC2E5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6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80179-AFA4-4687-90FF-295A80FD6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DCF74-4B19-43C9-936E-291BD82BF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6B71F-EB10-44E1-B563-30DA3C4AE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ECFC3-BE5D-4AAD-92DC-91F41C2C9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FBA6E-99D6-4D76-9C0B-0731785C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3D3C1-65F3-4F4B-B11E-BB3124EA17F8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55193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7CDB9-27BE-4303-A103-3AF00CF3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ADBEE-CE7E-4AB6-BEBB-4A6513C5C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EAFC3-DE38-4FE9-9F4C-E56E340A6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21B31-CBF7-458D-A455-6BBBE3FC7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B1A68-21EB-493A-ACBF-96680F42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F5500-AED4-4A97-B29F-4DF524323912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60985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95D6C4-9B90-4D65-B062-1590601ED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5621E8-59DF-4D09-B787-661294669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56007-C285-4A77-965D-7A17C1361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1AF1F-E4F3-49A7-90F8-B424965D0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B4970-73D2-4A39-A0E5-55A4A15A7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78779-9C13-4DE3-B903-859EE77C0B87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56407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50B38-7700-485F-A22B-1980AEC28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43ED8-E905-4DB7-8CD3-B2BCCE6EB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B6043-5DFE-45BA-961C-3995B5ECC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E2ABD-4DEF-4142-85F3-41B451532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09B5F-25EF-452C-881E-C497C94A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3418B-B7A5-443F-A6E1-563613B400E9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96142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ADE4-A9CA-4D24-A21E-7EF4826EB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E9EEF-3236-4B26-BA09-0B98D4F77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0CA59-0956-4DB6-88B2-EF55F568D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B2166-A708-4A79-A83F-930567074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0FB40-54B8-4995-A69C-52E00C20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761AB-A6EA-4269-ABAA-34446B45FBC6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81192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D868B-B2D6-4A21-AF58-34A3DF2EE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DC6D5-513D-45BC-9F3F-828DFD9708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CD27D-2071-4CB0-A6F6-7CAD4C37F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3BB33-9AC8-47BC-82AE-745CCB77A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6AA94B-8A31-4CFF-B02C-748C4E529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9B632-1741-4079-8520-CC33B735A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D9363-F5CF-4A5E-A431-B22352B9A188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24653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D447F-F93B-4649-9FB1-921369F74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F929AF-F3EC-493C-B056-C594E109F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6503AD-2172-4283-A21E-BD9C998DF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FF09C3-D45E-4178-A43A-D75A28B36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B5816-7D9E-4DC9-BE41-F9372073A2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890EEB-C5E7-49A4-8ACD-C4322564E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BCF156-3499-49A7-A66F-76247B640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1FEA58-F136-44AE-B77F-B778E13F3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2831D-4BCB-4B09-AC00-CA1C246A5FDE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779709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E8661-2774-4CC1-A8F2-BEC1D3FD2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385C3E-860D-4EE7-98BC-12273E5C1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19E04A-97FA-4115-BC03-A75E6F9C1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2CB3EA-E2A0-4408-83E1-29E59338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A61C5-C3ED-467B-83B7-BF4B433615F1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24887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CF1E54-4C19-4FFB-97EA-2957977C5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575994-406B-4DC8-A0D7-2B291952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3C7577-C715-4197-9EB0-8FCDDC3D7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8B808-7E8B-4783-AF48-5D5C1D78806E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719686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4A65-B22C-4988-B642-A183DFC77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7FAA4-BE28-4DF9-9790-10B2737FB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26C63E-6D1E-44AF-9051-5B54312D1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E02F2-D044-4F81-87A4-4D4D42C54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D5BC7-5A1A-4443-89E7-66039E69C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73402-80A2-4259-86C3-68E57D2D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E96B1-5BCC-4448-A7D4-1E9B01CBF3C1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135308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FC9D9-32F6-4E5E-8A3A-282F7A898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93E5C2-701A-4C76-B054-43ED31A64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0C4DB-9A17-4F07-A0F3-588061D78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56D5F-3C71-4243-A380-118FCBBD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9BECC7-F02E-4472-8708-E249ED0D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C7A14-AC86-4DBD-A4D9-732FA52DB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27B62-5B71-4199-9CB8-F0B85CA55EAA}" type="slidenum">
              <a:rPr lang="es-ES" altLang="en-US"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030178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FF6F56-2298-41B4-85C4-F9A0205511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5504C9-11C5-4FBA-861D-7E5269084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6994007-C575-4CA5-B9ED-8AE19C5673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8540298-C72C-4E41-A2E1-A3442ED957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7D46B87-B6ED-40CB-A886-184DB2C134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ABF195-F19B-4192-9BBB-A0C71347D52C}" type="slidenum">
              <a:rPr lang="es-ES" altLang="en-US"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>
            <a:extLst>
              <a:ext uri="{FF2B5EF4-FFF2-40B4-BE49-F238E27FC236}">
                <a16:creationId xmlns:a16="http://schemas.microsoft.com/office/drawing/2014/main" id="{6DB7CA8C-89CF-4562-AEDF-AF54B978B16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84187"/>
            <a:ext cx="7772400" cy="1470025"/>
          </a:xfrm>
        </p:spPr>
        <p:txBody>
          <a:bodyPr anchor="ctr"/>
          <a:lstStyle/>
          <a:p>
            <a:r>
              <a:rPr lang="es-UY" altLang="en-US" sz="4000" dirty="0" smtClean="0">
                <a:solidFill>
                  <a:schemeClr val="tx1"/>
                </a:solidFill>
              </a:rPr>
              <a:t>2021-22 </a:t>
            </a:r>
            <a:r>
              <a:rPr lang="es-UY" altLang="en-US" sz="4000" dirty="0" err="1" smtClean="0">
                <a:solidFill>
                  <a:schemeClr val="tx1"/>
                </a:solidFill>
              </a:rPr>
              <a:t>Adopted</a:t>
            </a:r>
            <a:r>
              <a:rPr lang="es-UY" altLang="en-US" sz="4000" dirty="0" smtClean="0">
                <a:solidFill>
                  <a:schemeClr val="tx1"/>
                </a:solidFill>
              </a:rPr>
              <a:t> Budget </a:t>
            </a:r>
            <a:r>
              <a:rPr lang="es-UY" altLang="en-US" sz="4000" dirty="0" err="1">
                <a:solidFill>
                  <a:schemeClr val="tx1"/>
                </a:solidFill>
              </a:rPr>
              <a:t>Report</a:t>
            </a:r>
            <a:endParaRPr lang="es-ES" altLang="en-US" sz="4000" dirty="0">
              <a:solidFill>
                <a:schemeClr val="tx1"/>
              </a:solidFill>
            </a:endParaRPr>
          </a:p>
        </p:txBody>
      </p:sp>
      <p:sp>
        <p:nvSpPr>
          <p:cNvPr id="2114" name="Rectangle 66">
            <a:extLst>
              <a:ext uri="{FF2B5EF4-FFF2-40B4-BE49-F238E27FC236}">
                <a16:creationId xmlns:a16="http://schemas.microsoft.com/office/drawing/2014/main" id="{406B094C-FD63-4D1F-BE72-D0E1719EFD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72816"/>
            <a:ext cx="6400800" cy="1752600"/>
          </a:xfrm>
        </p:spPr>
        <p:txBody>
          <a:bodyPr/>
          <a:lstStyle/>
          <a:p>
            <a:r>
              <a:rPr lang="en-US" altLang="en-US" sz="3200" dirty="0"/>
              <a:t>Summary</a:t>
            </a:r>
          </a:p>
          <a:p>
            <a:r>
              <a:rPr lang="en-US" altLang="en-US" sz="3200" dirty="0"/>
              <a:t>San Ramon Valley Unified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F96CC5-E05A-4189-8FDE-8F5BA9567343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E55FF-B406-4286-8A17-0F51A5B43E03}"/>
              </a:ext>
            </a:extLst>
          </p:cNvPr>
          <p:cNvSpPr txBox="1"/>
          <p:nvPr/>
        </p:nvSpPr>
        <p:spPr>
          <a:xfrm>
            <a:off x="6084168" y="5445224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June 15, 2021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01222D27-C758-4B42-9B39-2EB1BD4DA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8699" y="260648"/>
            <a:ext cx="6951712" cy="793220"/>
          </a:xfrm>
        </p:spPr>
        <p:txBody>
          <a:bodyPr/>
          <a:lstStyle/>
          <a:p>
            <a:r>
              <a:rPr lang="en-US" altLang="en-US" u="sng" dirty="0" smtClean="0">
                <a:solidFill>
                  <a:schemeClr val="tx1"/>
                </a:solidFill>
              </a:rPr>
              <a:t>Context</a:t>
            </a:r>
            <a:endParaRPr lang="en-US" altLang="en-US" u="sng" dirty="0">
              <a:solidFill>
                <a:schemeClr val="tx1"/>
              </a:solidFill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ED90F6BE-7424-4AFB-B1BF-0B9A94F979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340768"/>
            <a:ext cx="8100392" cy="5184576"/>
          </a:xfrm>
        </p:spPr>
        <p:txBody>
          <a:bodyPr/>
          <a:lstStyle/>
          <a:p>
            <a:pPr marL="742950" indent="-742950">
              <a:spcAft>
                <a:spcPts val="1200"/>
              </a:spcAft>
              <a:buAutoNum type="arabicPeriod"/>
            </a:pPr>
            <a:r>
              <a:rPr lang="en-US" altLang="en-US" sz="2400" dirty="0" smtClean="0"/>
              <a:t>SRVUSD’s 2021-22 Adopted Budget Action (Last Board Meeting of the Year --- June 15th)</a:t>
            </a:r>
          </a:p>
          <a:p>
            <a:pPr marL="742950" indent="-742950">
              <a:spcAft>
                <a:spcPts val="1200"/>
              </a:spcAft>
              <a:buAutoNum type="arabicPeriod"/>
            </a:pPr>
            <a:r>
              <a:rPr lang="en-US" altLang="en-US" sz="2400" dirty="0" smtClean="0"/>
              <a:t>Sacramento’s 2021-22 Adopted Budget Action (prior-to June 30</a:t>
            </a:r>
            <a:r>
              <a:rPr lang="en-US" altLang="en-US" sz="2400" baseline="30000" dirty="0" smtClean="0"/>
              <a:t>th</a:t>
            </a:r>
            <a:r>
              <a:rPr lang="en-US" altLang="en-US" sz="2400" dirty="0" smtClean="0"/>
              <a:t>)</a:t>
            </a:r>
          </a:p>
          <a:p>
            <a:pPr marL="742950" indent="-742950">
              <a:spcAft>
                <a:spcPts val="1200"/>
              </a:spcAft>
              <a:buAutoNum type="arabicPeriod"/>
            </a:pPr>
            <a:r>
              <a:rPr lang="en-US" altLang="en-US" sz="2400" dirty="0" smtClean="0"/>
              <a:t>SRVUSD’s “45 Day Revision” (August 2021) to Align with Sacramento’s Adoption</a:t>
            </a:r>
          </a:p>
          <a:p>
            <a:pPr marL="742950" indent="-742950">
              <a:spcAft>
                <a:spcPts val="1200"/>
              </a:spcAft>
              <a:buAutoNum type="arabicPeriod"/>
            </a:pPr>
            <a:r>
              <a:rPr lang="en-US" altLang="en-US" sz="2400" dirty="0" smtClean="0"/>
              <a:t>Start of School and Into the Fall Actual SRVUSD Enrollment (August to October 2021)</a:t>
            </a:r>
          </a:p>
          <a:p>
            <a:pPr marL="742950" indent="-742950">
              <a:spcAft>
                <a:spcPts val="1200"/>
              </a:spcAft>
              <a:buAutoNum type="arabicPeriod"/>
            </a:pPr>
            <a:r>
              <a:rPr lang="en-US" altLang="en-US" sz="2400" dirty="0" smtClean="0"/>
              <a:t>Next Major and Required 2021-22 Comprehensive Financial Budget Update = 2021-22 First Interim (December 2021)</a:t>
            </a:r>
          </a:p>
          <a:p>
            <a:pPr marL="742950" indent="-742950" algn="ctr">
              <a:spcAft>
                <a:spcPts val="1200"/>
              </a:spcAft>
              <a:buAutoNum type="arabicPeriod"/>
            </a:pPr>
            <a:endParaRPr lang="en-US" altLang="en-US" sz="2400" dirty="0" smtClean="0"/>
          </a:p>
          <a:p>
            <a:pPr marL="742950" indent="-742950" algn="ctr">
              <a:spcAft>
                <a:spcPts val="1200"/>
              </a:spcAft>
              <a:buAutoNum type="arabicPeriod"/>
            </a:pPr>
            <a:endParaRPr lang="en-US" altLang="en-US" sz="2400" dirty="0" smtClean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083BD7-54A4-46B2-AC2C-00430BA9EF8A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478180" y="0"/>
            <a:ext cx="665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2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0D8D0-BFA9-4E3A-BF8F-C06877A24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241" y="188640"/>
            <a:ext cx="7992888" cy="1143000"/>
          </a:xfrm>
        </p:spPr>
        <p:txBody>
          <a:bodyPr/>
          <a:lstStyle/>
          <a:p>
            <a:r>
              <a:rPr lang="en-US" sz="4000" dirty="0" smtClean="0"/>
              <a:t>Board Fiscal Oversight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EB7C2A-ABE2-41AF-92C8-0A78A991FF5F}"/>
              </a:ext>
            </a:extLst>
          </p:cNvPr>
          <p:cNvSpPr txBox="1"/>
          <p:nvPr/>
        </p:nvSpPr>
        <p:spPr>
          <a:xfrm>
            <a:off x="1503271" y="1440097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State law requires all school districts to submit comprehensive financial reports aligned with the timeline below.  </a:t>
            </a:r>
          </a:p>
          <a:p>
            <a:endParaRPr lang="en-US" sz="1600" dirty="0"/>
          </a:p>
          <a:p>
            <a:r>
              <a:rPr lang="en-US" sz="1600" dirty="0" smtClean="0"/>
              <a:t>Sacramento also requires submission of the reports utilizing a proprietary format and accounting codes. </a:t>
            </a:r>
            <a:endParaRPr lang="en-US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1FB3A6-A0AC-4C68-8BCC-50B773A1C0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80553" y="3277129"/>
            <a:ext cx="6880827" cy="2638400"/>
          </a:xfrm>
          <a:prstGeom prst="rect">
            <a:avLst/>
          </a:prstGeom>
          <a:ln w="15875">
            <a:solidFill>
              <a:schemeClr val="tx2">
                <a:lumMod val="75000"/>
                <a:lumOff val="25000"/>
              </a:schemeClr>
            </a:solidFill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09F348D-9AC2-485D-B7F4-7630AB029EB5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5-Point Star 8"/>
          <p:cNvSpPr/>
          <p:nvPr/>
        </p:nvSpPr>
        <p:spPr>
          <a:xfrm>
            <a:off x="1146165" y="5070326"/>
            <a:ext cx="539239" cy="373093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478180" y="0"/>
            <a:ext cx="665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3</a:t>
            </a:r>
            <a:endParaRPr lang="en-US" sz="5400" dirty="0"/>
          </a:p>
        </p:txBody>
      </p:sp>
      <p:sp>
        <p:nvSpPr>
          <p:cNvPr id="10" name="5-Point Star 9"/>
          <p:cNvSpPr/>
          <p:nvPr/>
        </p:nvSpPr>
        <p:spPr>
          <a:xfrm>
            <a:off x="1124732" y="3789040"/>
            <a:ext cx="539239" cy="373093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5-Point Star 13"/>
          <p:cNvSpPr/>
          <p:nvPr/>
        </p:nvSpPr>
        <p:spPr>
          <a:xfrm>
            <a:off x="8478180" y="3725767"/>
            <a:ext cx="539239" cy="373093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5-Point Star 14"/>
          <p:cNvSpPr/>
          <p:nvPr/>
        </p:nvSpPr>
        <p:spPr>
          <a:xfrm>
            <a:off x="8434451" y="5036179"/>
            <a:ext cx="539239" cy="373093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41FC4-6383-45A7-96D3-86176814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512" y="0"/>
            <a:ext cx="7886700" cy="1119659"/>
          </a:xfrm>
        </p:spPr>
        <p:txBody>
          <a:bodyPr/>
          <a:lstStyle/>
          <a:p>
            <a:r>
              <a:rPr lang="en-US" sz="4000" dirty="0" smtClean="0"/>
              <a:t>2021-22 Adopted Budget </a:t>
            </a:r>
            <a:r>
              <a:rPr lang="en-US" sz="4000" dirty="0"/>
              <a:t>Report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543BF-DED2-432A-9B7F-20BA2DC57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88736" y="1340768"/>
            <a:ext cx="3571296" cy="576064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D5B39-8450-44E7-B23E-325BD3F96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76191" y="1988840"/>
            <a:ext cx="3583841" cy="295232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Evaluate District’s Financial </a:t>
            </a:r>
            <a:r>
              <a:rPr lang="en-US" sz="2200" dirty="0" smtClean="0"/>
              <a:t>Position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Integral Component of Checks and </a:t>
            </a:r>
            <a:r>
              <a:rPr lang="en-US" sz="2200" dirty="0" smtClean="0"/>
              <a:t>Balances and Board Direction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Adopt </a:t>
            </a:r>
            <a:r>
              <a:rPr lang="en-US" sz="2200" dirty="0"/>
              <a:t>Appropriate </a:t>
            </a:r>
            <a:r>
              <a:rPr lang="en-US" sz="2200" dirty="0" smtClean="0"/>
              <a:t>Certification (Criteria and Standards Reference)</a:t>
            </a:r>
            <a:endParaRPr lang="en-US" sz="2200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D529CD-3664-407B-BFA2-4B6C0FC63A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04048" y="1340768"/>
            <a:ext cx="4036221" cy="523701"/>
          </a:xfrm>
          <a:solidFill>
            <a:srgbClr val="A9D789"/>
          </a:solidFill>
          <a:ln>
            <a:solidFill>
              <a:srgbClr val="A9D789"/>
            </a:solidFill>
          </a:ln>
        </p:spPr>
        <p:txBody>
          <a:bodyPr/>
          <a:lstStyle/>
          <a:p>
            <a:r>
              <a:rPr lang="en-US" dirty="0" smtClean="0"/>
              <a:t>SRVUSD Board Oversight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C6E2EC-0E1C-41DE-8848-6988C5DF88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04048" y="1988840"/>
            <a:ext cx="4036222" cy="2952328"/>
          </a:xfrm>
          <a:solidFill>
            <a:srgbClr val="A9D789"/>
          </a:solidFill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Board Certifies:</a:t>
            </a:r>
          </a:p>
          <a:p>
            <a:pPr>
              <a:spcAft>
                <a:spcPts val="600"/>
              </a:spcAft>
            </a:pPr>
            <a:r>
              <a:rPr lang="en-US" sz="2200" dirty="0"/>
              <a:t>Positive</a:t>
            </a:r>
          </a:p>
          <a:p>
            <a:pPr>
              <a:spcAft>
                <a:spcPts val="600"/>
              </a:spcAft>
            </a:pPr>
            <a:r>
              <a:rPr lang="en-US" sz="2200" dirty="0"/>
              <a:t>Qualified</a:t>
            </a:r>
          </a:p>
          <a:p>
            <a:pPr>
              <a:spcAft>
                <a:spcPts val="600"/>
              </a:spcAft>
            </a:pPr>
            <a:r>
              <a:rPr lang="en-US" sz="2200" dirty="0" smtClean="0"/>
              <a:t>Negative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dirty="0"/>
              <a:t>(Criteria and Standards Reference)</a:t>
            </a:r>
          </a:p>
          <a:p>
            <a:pPr>
              <a:spcAft>
                <a:spcPts val="600"/>
              </a:spcAft>
            </a:pPr>
            <a:endParaRPr lang="en-US" sz="22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1EAC7FD-48A9-400A-92A9-E8D5A2E437CD}"/>
              </a:ext>
            </a:extLst>
          </p:cNvPr>
          <p:cNvSpPr txBox="1"/>
          <p:nvPr/>
        </p:nvSpPr>
        <p:spPr>
          <a:xfrm>
            <a:off x="1263406" y="5147139"/>
            <a:ext cx="3596626" cy="52370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Result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B52F5CB0-C276-4BA6-A4A0-F2472A2DA692}"/>
              </a:ext>
            </a:extLst>
          </p:cNvPr>
          <p:cNvSpPr txBox="1"/>
          <p:nvPr/>
        </p:nvSpPr>
        <p:spPr>
          <a:xfrm>
            <a:off x="1263406" y="5850243"/>
            <a:ext cx="7776864" cy="76944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0" dirty="0"/>
              <a:t>Board Adoption </a:t>
            </a:r>
            <a:r>
              <a:rPr lang="en-US" sz="2200" b="0" dirty="0">
                <a:sym typeface="Wingdings" panose="05000000000000000000" pitchFamily="2" charset="2"/>
              </a:rPr>
              <a:t> Report to </a:t>
            </a:r>
            <a:r>
              <a:rPr lang="en-US" sz="2200" b="0" dirty="0" smtClean="0">
                <a:sym typeface="Wingdings" panose="05000000000000000000" pitchFamily="2" charset="2"/>
              </a:rPr>
              <a:t>Contra Costa County Office of Education  </a:t>
            </a:r>
            <a:r>
              <a:rPr lang="en-US" sz="2200" b="0" dirty="0">
                <a:sym typeface="Wingdings" panose="05000000000000000000" pitchFamily="2" charset="2"/>
              </a:rPr>
              <a:t>Report to Sacramento</a:t>
            </a:r>
            <a:endParaRPr lang="en-US" sz="2200" b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585D395-1F14-4EC0-80A2-CFEB1D34AA3B}"/>
              </a:ext>
            </a:extLst>
          </p:cNvPr>
          <p:cNvSpPr/>
          <p:nvPr/>
        </p:nvSpPr>
        <p:spPr>
          <a:xfrm>
            <a:off x="8388424" y="6655668"/>
            <a:ext cx="755576" cy="202332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604448" y="-99392"/>
            <a:ext cx="665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4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5297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F4F24-01F5-4995-8B8A-3806CC117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9650"/>
            <a:ext cx="8229600" cy="1143000"/>
          </a:xfrm>
        </p:spPr>
        <p:txBody>
          <a:bodyPr/>
          <a:lstStyle/>
          <a:p>
            <a:r>
              <a:rPr lang="en-US" sz="3200" dirty="0"/>
              <a:t>Multi-Year Projection </a:t>
            </a:r>
            <a:br>
              <a:rPr lang="en-US" sz="3200" dirty="0"/>
            </a:br>
            <a:r>
              <a:rPr lang="en-US" sz="3200" dirty="0" smtClean="0"/>
              <a:t>2021-22 Adopted Budget</a:t>
            </a:r>
            <a:endParaRPr lang="en-US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BEADC-285A-416A-8334-8FBFD94D414F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78180" y="0"/>
            <a:ext cx="665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5</a:t>
            </a:r>
            <a:endParaRPr lang="en-US" sz="5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702861"/>
              </p:ext>
            </p:extLst>
          </p:nvPr>
        </p:nvGraphicFramePr>
        <p:xfrm>
          <a:off x="1259632" y="1124744"/>
          <a:ext cx="7654967" cy="5530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Worksheet" r:id="rId3" imgW="6934313" imgH="5010120" progId="Excel.Sheet.12">
                  <p:embed/>
                </p:oleObj>
              </mc:Choice>
              <mc:Fallback>
                <p:oleObj name="Worksheet" r:id="rId3" imgW="6934313" imgH="50101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1124744"/>
                        <a:ext cx="7654967" cy="5530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181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F4F24-01F5-4995-8B8A-3806CC117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28396"/>
            <a:ext cx="8229600" cy="1143000"/>
          </a:xfrm>
        </p:spPr>
        <p:txBody>
          <a:bodyPr/>
          <a:lstStyle/>
          <a:p>
            <a:r>
              <a:rPr lang="en-US" sz="3200" dirty="0"/>
              <a:t>Multi-Year Projection </a:t>
            </a:r>
            <a:br>
              <a:rPr lang="en-US" sz="3200" dirty="0"/>
            </a:br>
            <a:r>
              <a:rPr lang="en-US" sz="3200" dirty="0" smtClean="0"/>
              <a:t>2021-22 Adopted Budget</a:t>
            </a:r>
            <a:endParaRPr lang="en-US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69CFA7-8AC2-41DF-B56F-499E4843D590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78180" y="0"/>
            <a:ext cx="665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6</a:t>
            </a:r>
            <a:endParaRPr lang="en-US" sz="5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713373"/>
              </p:ext>
            </p:extLst>
          </p:nvPr>
        </p:nvGraphicFramePr>
        <p:xfrm>
          <a:off x="1187624" y="1484784"/>
          <a:ext cx="7875579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Worksheet" r:id="rId3" imgW="6934313" imgH="4057560" progId="Excel.Sheet.12">
                  <p:embed/>
                </p:oleObj>
              </mc:Choice>
              <mc:Fallback>
                <p:oleObj name="Worksheet" r:id="rId3" imgW="6934313" imgH="40575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1484784"/>
                        <a:ext cx="7875579" cy="4608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01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F4F24-01F5-4995-8B8A-3806CC117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-109835"/>
            <a:ext cx="8229600" cy="1143000"/>
          </a:xfrm>
        </p:spPr>
        <p:txBody>
          <a:bodyPr/>
          <a:lstStyle/>
          <a:p>
            <a:r>
              <a:rPr lang="en-US" sz="3200" dirty="0"/>
              <a:t>Multi-Year Projection </a:t>
            </a:r>
            <a:br>
              <a:rPr lang="en-US" sz="3200" dirty="0"/>
            </a:br>
            <a:r>
              <a:rPr lang="en-US" sz="3200" dirty="0" smtClean="0"/>
              <a:t>2021-22 Adopted Budget</a:t>
            </a:r>
            <a:endParaRPr lang="en-US" sz="3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B2975F-4AD6-438D-B27E-E19C4D7FB35E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78180" y="0"/>
            <a:ext cx="665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7</a:t>
            </a:r>
            <a:endParaRPr lang="en-US" sz="5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807540"/>
              </p:ext>
            </p:extLst>
          </p:nvPr>
        </p:nvGraphicFramePr>
        <p:xfrm>
          <a:off x="1475656" y="958139"/>
          <a:ext cx="7115175" cy="576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Worksheet" r:id="rId3" imgW="7115302" imgH="5762610" progId="Excel.Sheet.12">
                  <p:embed/>
                </p:oleObj>
              </mc:Choice>
              <mc:Fallback>
                <p:oleObj name="Worksheet" r:id="rId3" imgW="7115302" imgH="57626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5656" y="958139"/>
                        <a:ext cx="7115175" cy="5762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95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6096ED-6DA1-42CE-B316-78B4B1F5087E}"/>
              </a:ext>
            </a:extLst>
          </p:cNvPr>
          <p:cNvSpPr/>
          <p:nvPr/>
        </p:nvSpPr>
        <p:spPr>
          <a:xfrm>
            <a:off x="8316416" y="6453336"/>
            <a:ext cx="827584" cy="404664"/>
          </a:xfrm>
          <a:prstGeom prst="rect">
            <a:avLst/>
          </a:prstGeom>
          <a:solidFill>
            <a:schemeClr val="bg1"/>
          </a:solidFill>
          <a:ln w="12700" cap="flat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1222D27-C758-4B42-9B39-2EB1BD4DA717}"/>
              </a:ext>
            </a:extLst>
          </p:cNvPr>
          <p:cNvSpPr txBox="1">
            <a:spLocks noChangeArrowheads="1"/>
          </p:cNvSpPr>
          <p:nvPr/>
        </p:nvSpPr>
        <p:spPr>
          <a:xfrm>
            <a:off x="1070887" y="0"/>
            <a:ext cx="78181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 smtClean="0">
                <a:solidFill>
                  <a:schemeClr val="tx1"/>
                </a:solidFill>
              </a:rPr>
              <a:t>Staff Recommendation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78180" y="0"/>
            <a:ext cx="665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8</a:t>
            </a:r>
            <a:endParaRPr lang="en-US" sz="5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0" y="836712"/>
            <a:ext cx="5280447" cy="2907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842" y="3775466"/>
            <a:ext cx="6430261" cy="3027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8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Tale" typeface="Microsoft Tai Le"/>
        <a:font script="Arab" typeface="Times New Roman"/>
        <a:font script="Hebr" typeface="Times New Roman"/>
        <a:font script="Bopo" typeface="Microsoft JhengHei"/>
        <a:font script="Telu" typeface="Gautami"/>
        <a:font script="Ethi" typeface="Nyala"/>
        <a:font script="Lisu" typeface="Segoe UI"/>
        <a:font script="Jpan" typeface="游ゴシック Light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MoolBoran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 Light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Tale" typeface="Microsoft Tai Le"/>
        <a:font script="Arab" typeface="Arial"/>
        <a:font script="Hebr" typeface="Arial"/>
        <a:font script="Bopo" typeface="Microsoft JhengHei"/>
        <a:font script="Telu" typeface="Gautami"/>
        <a:font script="Ethi" typeface="Nyala"/>
        <a:font script="Lisu" typeface="Segoe UI"/>
        <a:font script="Jpan" typeface="游ゴシック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DaunPenh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197</Words>
  <Application>Microsoft Office PowerPoint</Application>
  <PresentationFormat>On-screen Show (4:3)</PresentationFormat>
  <Paragraphs>39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Diseño predeterminado</vt:lpstr>
      <vt:lpstr>Worksheet</vt:lpstr>
      <vt:lpstr>2021-22 Adopted Budget Report</vt:lpstr>
      <vt:lpstr>Context</vt:lpstr>
      <vt:lpstr>Board Fiscal Oversight</vt:lpstr>
      <vt:lpstr>2021-22 Adopted Budget Report</vt:lpstr>
      <vt:lpstr>Multi-Year Projection  2021-22 Adopted Budget</vt:lpstr>
      <vt:lpstr>Multi-Year Projection  2021-22 Adopted Budget</vt:lpstr>
      <vt:lpstr>Multi-Year Projection  2021-22 Adopted Budget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2020-21 First Interim Report</dc:title>
  <dc:creator>Medici, Greg [EC]</dc:creator>
  <cp:lastModifiedBy>Fischer, Cindy [EC]</cp:lastModifiedBy>
  <cp:revision>47</cp:revision>
  <cp:lastPrinted>2021-03-05T23:20:00Z</cp:lastPrinted>
  <dcterms:created xsi:type="dcterms:W3CDTF">2020-12-10T18:26:37Z</dcterms:created>
  <dcterms:modified xsi:type="dcterms:W3CDTF">2021-06-14T18:56:58Z</dcterms:modified>
</cp:coreProperties>
</file>